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sldIdLst>
    <p:sldId id="256" r:id="rId2"/>
    <p:sldId id="262" r:id="rId3"/>
    <p:sldId id="268" r:id="rId4"/>
    <p:sldId id="258" r:id="rId5"/>
    <p:sldId id="260" r:id="rId6"/>
    <p:sldId id="267" r:id="rId7"/>
    <p:sldId id="257" r:id="rId8"/>
    <p:sldId id="261" r:id="rId9"/>
    <p:sldId id="270"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p:normalViewPr>
  <p:slideViewPr>
    <p:cSldViewPr snapToGrid="0" snapToObjects="1">
      <p:cViewPr>
        <p:scale>
          <a:sx n="114" d="100"/>
          <a:sy n="114" d="100"/>
        </p:scale>
        <p:origin x="47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2513410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421753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74380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60523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49125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699737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018676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599470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453440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F44753-EDD5-2E4F-B5D8-01E47DC4F77B}" type="datetimeFigureOut">
              <a:rPr lang="en-US" smtClean="0"/>
              <a:t>11/15/20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074364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F44753-EDD5-2E4F-B5D8-01E47DC4F77B}"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389629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F44753-EDD5-2E4F-B5D8-01E47DC4F77B}" type="datetimeFigureOut">
              <a:rPr lang="en-US" smtClean="0"/>
              <a:t>11/15/20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10278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F44753-EDD5-2E4F-B5D8-01E47DC4F77B}" type="datetimeFigureOut">
              <a:rPr lang="en-US" smtClean="0"/>
              <a:t>11/15/20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711626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44753-EDD5-2E4F-B5D8-01E47DC4F77B}" type="datetimeFigureOut">
              <a:rPr lang="en-US" smtClean="0"/>
              <a:t>11/15/20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131888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F44753-EDD5-2E4F-B5D8-01E47DC4F77B}"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3248506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8F44753-EDD5-2E4F-B5D8-01E47DC4F77B}" type="datetimeFigureOut">
              <a:rPr lang="en-US" smtClean="0"/>
              <a:t>11/15/20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74068-A67B-8A46-9EA8-13F3A3BDBC82}" type="slidenum">
              <a:rPr lang="en-US" smtClean="0"/>
              <a:t>‹#›</a:t>
            </a:fld>
            <a:endParaRPr lang="en-US"/>
          </a:p>
        </p:txBody>
      </p:sp>
    </p:spTree>
    <p:extLst>
      <p:ext uri="{BB962C8B-B14F-4D97-AF65-F5344CB8AC3E}">
        <p14:creationId xmlns:p14="http://schemas.microsoft.com/office/powerpoint/2010/main" val="422364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F44753-EDD5-2E4F-B5D8-01E47DC4F77B}" type="datetimeFigureOut">
              <a:rPr lang="en-US" smtClean="0"/>
              <a:t>11/15/20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B74068-A67B-8A46-9EA8-13F3A3BDBC82}" type="slidenum">
              <a:rPr lang="en-US" smtClean="0"/>
              <a:t>‹#›</a:t>
            </a:fld>
            <a:endParaRPr lang="en-US"/>
          </a:p>
        </p:txBody>
      </p:sp>
    </p:spTree>
    <p:extLst>
      <p:ext uri="{BB962C8B-B14F-4D97-AF65-F5344CB8AC3E}">
        <p14:creationId xmlns:p14="http://schemas.microsoft.com/office/powerpoint/2010/main" val="356914913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FB68-E199-5347-A578-715226A3227F}"/>
              </a:ext>
            </a:extLst>
          </p:cNvPr>
          <p:cNvSpPr>
            <a:spLocks noGrp="1"/>
          </p:cNvSpPr>
          <p:nvPr>
            <p:ph type="ctrTitle"/>
          </p:nvPr>
        </p:nvSpPr>
        <p:spPr/>
        <p:txBody>
          <a:bodyPr/>
          <a:lstStyle/>
          <a:p>
            <a:r>
              <a:rPr lang="en-US" b="1" dirty="0"/>
              <a:t>Chile's Tourism Regions</a:t>
            </a:r>
            <a:endParaRPr lang="en-US" dirty="0"/>
          </a:p>
        </p:txBody>
      </p:sp>
      <p:sp>
        <p:nvSpPr>
          <p:cNvPr id="3" name="Subtitle 2">
            <a:extLst>
              <a:ext uri="{FF2B5EF4-FFF2-40B4-BE49-F238E27FC236}">
                <a16:creationId xmlns:a16="http://schemas.microsoft.com/office/drawing/2014/main" id="{699A6348-66C2-004D-853D-C16044302F27}"/>
              </a:ext>
            </a:extLst>
          </p:cNvPr>
          <p:cNvSpPr>
            <a:spLocks noGrp="1"/>
          </p:cNvSpPr>
          <p:nvPr>
            <p:ph type="subTitle" idx="1"/>
          </p:nvPr>
        </p:nvSpPr>
        <p:spPr/>
        <p:txBody>
          <a:bodyPr/>
          <a:lstStyle/>
          <a:p>
            <a:r>
              <a:rPr lang="en-US" dirty="0"/>
              <a:t>MSCA 31015 Data Science for Consulting</a:t>
            </a:r>
          </a:p>
          <a:p>
            <a:r>
              <a:rPr lang="en-US" dirty="0" err="1"/>
              <a:t>Jianghong</a:t>
            </a:r>
            <a:r>
              <a:rPr lang="en-US" dirty="0"/>
              <a:t> Man</a:t>
            </a:r>
          </a:p>
        </p:txBody>
      </p:sp>
    </p:spTree>
    <p:extLst>
      <p:ext uri="{BB962C8B-B14F-4D97-AF65-F5344CB8AC3E}">
        <p14:creationId xmlns:p14="http://schemas.microsoft.com/office/powerpoint/2010/main" val="65336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B4FB-E907-A942-8864-D096C57884F7}"/>
              </a:ext>
            </a:extLst>
          </p:cNvPr>
          <p:cNvSpPr>
            <a:spLocks noGrp="1"/>
          </p:cNvSpPr>
          <p:nvPr>
            <p:ph type="title"/>
          </p:nvPr>
        </p:nvSpPr>
        <p:spPr/>
        <p:txBody>
          <a:bodyPr>
            <a:normAutofit/>
          </a:bodyPr>
          <a:lstStyle/>
          <a:p>
            <a:r>
              <a:rPr lang="en-US" sz="3200" dirty="0"/>
              <a:t>Dimension 1: Cultural Heritage and Events</a:t>
            </a:r>
          </a:p>
        </p:txBody>
      </p:sp>
      <p:sp>
        <p:nvSpPr>
          <p:cNvPr id="3" name="Content Placeholder 2">
            <a:extLst>
              <a:ext uri="{FF2B5EF4-FFF2-40B4-BE49-F238E27FC236}">
                <a16:creationId xmlns:a16="http://schemas.microsoft.com/office/drawing/2014/main" id="{3E17891F-BB28-904F-BD50-6EDCB743095A}"/>
              </a:ext>
            </a:extLst>
          </p:cNvPr>
          <p:cNvSpPr>
            <a:spLocks noGrp="1"/>
          </p:cNvSpPr>
          <p:nvPr>
            <p:ph idx="1"/>
          </p:nvPr>
        </p:nvSpPr>
        <p:spPr>
          <a:xfrm>
            <a:off x="677334" y="1270000"/>
            <a:ext cx="8596668" cy="3880773"/>
          </a:xfrm>
        </p:spPr>
        <p:txBody>
          <a:bodyPr/>
          <a:lstStyle/>
          <a:p>
            <a:r>
              <a:rPr lang="en-US" dirty="0"/>
              <a:t>There are so many famous and unique cultural sites in Chile, especially to the tourists who do not come from western south America. And Chile does well to promote its culture by having events and showing historical and cultural heritage. Apart from completing its infrastructure, the government of Chile can also explore the area such as digital ticketing, online exhibition, and live streaming event. Also, the retail stores and commercial streets around those cultural sites can bring revenue to the overall tourism industry.</a:t>
            </a:r>
          </a:p>
          <a:p>
            <a:endParaRPr lang="en-US" dirty="0"/>
          </a:p>
        </p:txBody>
      </p:sp>
      <p:pic>
        <p:nvPicPr>
          <p:cNvPr id="4" name="Picture 3">
            <a:extLst>
              <a:ext uri="{FF2B5EF4-FFF2-40B4-BE49-F238E27FC236}">
                <a16:creationId xmlns:a16="http://schemas.microsoft.com/office/drawing/2014/main" id="{59444F7D-76DC-BC44-8447-B62CA33CB08E}"/>
              </a:ext>
            </a:extLst>
          </p:cNvPr>
          <p:cNvPicPr>
            <a:picLocks noChangeAspect="1"/>
          </p:cNvPicPr>
          <p:nvPr/>
        </p:nvPicPr>
        <p:blipFill>
          <a:blip r:embed="rId2"/>
          <a:stretch>
            <a:fillRect/>
          </a:stretch>
        </p:blipFill>
        <p:spPr>
          <a:xfrm>
            <a:off x="677334" y="3289610"/>
            <a:ext cx="8596668" cy="3568390"/>
          </a:xfrm>
          <a:prstGeom prst="rect">
            <a:avLst/>
          </a:prstGeom>
        </p:spPr>
      </p:pic>
    </p:spTree>
    <p:extLst>
      <p:ext uri="{BB962C8B-B14F-4D97-AF65-F5344CB8AC3E}">
        <p14:creationId xmlns:p14="http://schemas.microsoft.com/office/powerpoint/2010/main" val="176806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39CD-BE55-7C4D-976A-2C120F729B34}"/>
              </a:ext>
            </a:extLst>
          </p:cNvPr>
          <p:cNvSpPr>
            <a:spLocks noGrp="1"/>
          </p:cNvSpPr>
          <p:nvPr>
            <p:ph type="title"/>
          </p:nvPr>
        </p:nvSpPr>
        <p:spPr/>
        <p:txBody>
          <a:bodyPr/>
          <a:lstStyle/>
          <a:p>
            <a:r>
              <a:rPr lang="en-US" sz="3200" dirty="0"/>
              <a:t>Dimension 2: Tourism Infrastructure</a:t>
            </a:r>
            <a:br>
              <a:rPr lang="en-US" dirty="0"/>
            </a:br>
            <a:endParaRPr lang="en-US" dirty="0"/>
          </a:p>
        </p:txBody>
      </p:sp>
      <p:sp>
        <p:nvSpPr>
          <p:cNvPr id="3" name="Content Placeholder 2">
            <a:extLst>
              <a:ext uri="{FF2B5EF4-FFF2-40B4-BE49-F238E27FC236}">
                <a16:creationId xmlns:a16="http://schemas.microsoft.com/office/drawing/2014/main" id="{04F1CF37-C2D5-B14B-9AD4-828D7C99522E}"/>
              </a:ext>
            </a:extLst>
          </p:cNvPr>
          <p:cNvSpPr>
            <a:spLocks noGrp="1"/>
          </p:cNvSpPr>
          <p:nvPr>
            <p:ph idx="1"/>
          </p:nvPr>
        </p:nvSpPr>
        <p:spPr>
          <a:xfrm>
            <a:off x="677334" y="1156979"/>
            <a:ext cx="8596668" cy="3880773"/>
          </a:xfrm>
        </p:spPr>
        <p:txBody>
          <a:bodyPr/>
          <a:lstStyle/>
          <a:p>
            <a:r>
              <a:rPr lang="en-US" dirty="0"/>
              <a:t>Hotel services, digital ticketing services and room services are extremely important to provide tourists a comfortable rest in the middle of the trip. Especially, with a veritable banquet of options at their fingertips, travelers are demanding more than ever before. The collection and use of customer data will allow a hotel to effectively personalize their service for guests. And this "personalized" service can also be realized by the digital transformation. Thus, the government should consider investing in this area specifically such as global hotels and Airbnb etc. In this way, the tourists will slow their steps and enjoy their whole trip.</a:t>
            </a:r>
          </a:p>
          <a:p>
            <a:endParaRPr lang="en-US" dirty="0"/>
          </a:p>
        </p:txBody>
      </p:sp>
      <p:pic>
        <p:nvPicPr>
          <p:cNvPr id="5" name="Picture 4">
            <a:extLst>
              <a:ext uri="{FF2B5EF4-FFF2-40B4-BE49-F238E27FC236}">
                <a16:creationId xmlns:a16="http://schemas.microsoft.com/office/drawing/2014/main" id="{FB59728C-DC00-3B47-BA3F-4EFBA32F90E0}"/>
              </a:ext>
            </a:extLst>
          </p:cNvPr>
          <p:cNvPicPr>
            <a:picLocks noChangeAspect="1"/>
          </p:cNvPicPr>
          <p:nvPr/>
        </p:nvPicPr>
        <p:blipFill>
          <a:blip r:embed="rId2"/>
          <a:stretch>
            <a:fillRect/>
          </a:stretch>
        </p:blipFill>
        <p:spPr>
          <a:xfrm>
            <a:off x="677335" y="3679902"/>
            <a:ext cx="8596668" cy="3178098"/>
          </a:xfrm>
          <a:prstGeom prst="rect">
            <a:avLst/>
          </a:prstGeom>
        </p:spPr>
      </p:pic>
    </p:spTree>
    <p:extLst>
      <p:ext uri="{BB962C8B-B14F-4D97-AF65-F5344CB8AC3E}">
        <p14:creationId xmlns:p14="http://schemas.microsoft.com/office/powerpoint/2010/main" val="136186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712E1-24C5-464E-9010-BA4286A114F0}"/>
              </a:ext>
            </a:extLst>
          </p:cNvPr>
          <p:cNvSpPr>
            <a:spLocks noGrp="1"/>
          </p:cNvSpPr>
          <p:nvPr>
            <p:ph type="ctrTitle"/>
          </p:nvPr>
        </p:nvSpPr>
        <p:spPr/>
        <p:txBody>
          <a:bodyPr/>
          <a:lstStyle/>
          <a:p>
            <a:pPr algn="ctr"/>
            <a:r>
              <a:rPr lang="en-US" dirty="0"/>
              <a:t>Thank you!</a:t>
            </a:r>
          </a:p>
        </p:txBody>
      </p:sp>
      <p:sp>
        <p:nvSpPr>
          <p:cNvPr id="6" name="Subtitle 5">
            <a:extLst>
              <a:ext uri="{FF2B5EF4-FFF2-40B4-BE49-F238E27FC236}">
                <a16:creationId xmlns:a16="http://schemas.microsoft.com/office/drawing/2014/main" id="{5F83F9A5-E7CD-9143-9C56-038CE05514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0307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4261-7C78-C048-9212-6C60FEAC72EA}"/>
              </a:ext>
            </a:extLst>
          </p:cNvPr>
          <p:cNvSpPr>
            <a:spLocks noGrp="1"/>
          </p:cNvSpPr>
          <p:nvPr>
            <p:ph type="title"/>
          </p:nvPr>
        </p:nvSpPr>
        <p:spPr/>
        <p:txBody>
          <a:bodyPr>
            <a:normAutofit/>
          </a:bodyPr>
          <a:lstStyle/>
          <a:p>
            <a:r>
              <a:rPr lang="en-US" dirty="0"/>
              <a:t>Improve the Tourism Industry in Chile</a:t>
            </a:r>
          </a:p>
        </p:txBody>
      </p:sp>
      <p:sp>
        <p:nvSpPr>
          <p:cNvPr id="3" name="Content Placeholder 2">
            <a:extLst>
              <a:ext uri="{FF2B5EF4-FFF2-40B4-BE49-F238E27FC236}">
                <a16:creationId xmlns:a16="http://schemas.microsoft.com/office/drawing/2014/main" id="{144572D8-D42B-8447-8481-60F98F6F644D}"/>
              </a:ext>
            </a:extLst>
          </p:cNvPr>
          <p:cNvSpPr>
            <a:spLocks noGrp="1"/>
          </p:cNvSpPr>
          <p:nvPr>
            <p:ph idx="1"/>
          </p:nvPr>
        </p:nvSpPr>
        <p:spPr>
          <a:xfrm>
            <a:off x="677334" y="1433385"/>
            <a:ext cx="8596668" cy="4607978"/>
          </a:xfrm>
        </p:spPr>
        <p:txBody>
          <a:bodyPr/>
          <a:lstStyle/>
          <a:p>
            <a:r>
              <a:rPr lang="en-US" sz="2000" b="1" dirty="0">
                <a:solidFill>
                  <a:schemeClr val="accent1">
                    <a:lumMod val="75000"/>
                  </a:schemeClr>
                </a:solidFill>
              </a:rPr>
              <a:t>Objective:</a:t>
            </a:r>
            <a:r>
              <a:rPr lang="en-US" sz="2000" b="1" dirty="0"/>
              <a:t> </a:t>
            </a:r>
            <a:r>
              <a:rPr lang="en-US" sz="2000" dirty="0">
                <a:solidFill>
                  <a:schemeClr val="accent2">
                    <a:lumMod val="60000"/>
                    <a:lumOff val="40000"/>
                  </a:schemeClr>
                </a:solidFill>
              </a:rPr>
              <a:t>Suggestions and recommendations</a:t>
            </a:r>
            <a:r>
              <a:rPr lang="en-US" sz="2000" dirty="0"/>
              <a:t> for Chilean government to improve the tourism industry in the country</a:t>
            </a:r>
          </a:p>
          <a:p>
            <a:r>
              <a:rPr lang="en-US" sz="2000" b="1" dirty="0">
                <a:solidFill>
                  <a:schemeClr val="accent1">
                    <a:lumMod val="75000"/>
                  </a:schemeClr>
                </a:solidFill>
              </a:rPr>
              <a:t>Approach: </a:t>
            </a:r>
            <a:r>
              <a:rPr lang="en-US" sz="2000" dirty="0"/>
              <a:t>Develop </a:t>
            </a:r>
            <a:r>
              <a:rPr lang="en-US" sz="2000" dirty="0">
                <a:solidFill>
                  <a:schemeClr val="accent2">
                    <a:lumMod val="60000"/>
                    <a:lumOff val="40000"/>
                  </a:schemeClr>
                </a:solidFill>
              </a:rPr>
              <a:t>PCA analysis</a:t>
            </a:r>
            <a:r>
              <a:rPr lang="en-US" sz="2000" dirty="0"/>
              <a:t>, which is a data reduction technique to find variables capturing the most possible variance, and calculate the </a:t>
            </a:r>
            <a:r>
              <a:rPr lang="en-US" sz="2000" dirty="0">
                <a:solidFill>
                  <a:schemeClr val="accent2">
                    <a:lumMod val="60000"/>
                    <a:lumOff val="40000"/>
                  </a:schemeClr>
                </a:solidFill>
              </a:rPr>
              <a:t>weighted average</a:t>
            </a:r>
            <a:r>
              <a:rPr lang="en-US" sz="2000" dirty="0"/>
              <a:t> for each variable in principal components to generate a overall </a:t>
            </a:r>
            <a:r>
              <a:rPr lang="en-US" sz="2000" dirty="0">
                <a:solidFill>
                  <a:schemeClr val="accent2">
                    <a:lumMod val="60000"/>
                    <a:lumOff val="40000"/>
                  </a:schemeClr>
                </a:solidFill>
              </a:rPr>
              <a:t>score</a:t>
            </a:r>
            <a:r>
              <a:rPr lang="en-US" sz="2000" dirty="0"/>
              <a:t> for each dimension. Thus, by ranking the scores of each region in a total 10 dimension, we can see the strength and weakness of each region in Chile.</a:t>
            </a:r>
          </a:p>
          <a:p>
            <a:r>
              <a:rPr lang="en-US" sz="2000" b="1" dirty="0">
                <a:solidFill>
                  <a:schemeClr val="accent1">
                    <a:lumMod val="75000"/>
                  </a:schemeClr>
                </a:solidFill>
              </a:rPr>
              <a:t>Result: </a:t>
            </a:r>
          </a:p>
          <a:p>
            <a:pPr lvl="1"/>
            <a:r>
              <a:rPr lang="en-US" dirty="0"/>
              <a:t>The model developed will deliver a clear view of the current situation among 10 dimensions in different regions of Chile based on the data and information provided up to date. </a:t>
            </a:r>
          </a:p>
          <a:p>
            <a:pPr lvl="1"/>
            <a:r>
              <a:rPr lang="en-US" dirty="0"/>
              <a:t>The model can be updated and improved as new data and information is available.</a:t>
            </a:r>
          </a:p>
          <a:p>
            <a:pPr lvl="1"/>
            <a:endParaRPr lang="en-US" dirty="0"/>
          </a:p>
        </p:txBody>
      </p:sp>
    </p:spTree>
    <p:extLst>
      <p:ext uri="{BB962C8B-B14F-4D97-AF65-F5344CB8AC3E}">
        <p14:creationId xmlns:p14="http://schemas.microsoft.com/office/powerpoint/2010/main" val="114509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D11C-A262-D841-A0A4-715B6CE98553}"/>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6AE5FC2A-D9F2-FB46-A101-51B4FD4C8724}"/>
              </a:ext>
            </a:extLst>
          </p:cNvPr>
          <p:cNvSpPr>
            <a:spLocks noGrp="1"/>
          </p:cNvSpPr>
          <p:nvPr>
            <p:ph sz="half" idx="1"/>
          </p:nvPr>
        </p:nvSpPr>
        <p:spPr>
          <a:xfrm>
            <a:off x="677334" y="1289555"/>
            <a:ext cx="4184035" cy="3880772"/>
          </a:xfrm>
        </p:spPr>
        <p:txBody>
          <a:bodyPr>
            <a:normAutofit/>
          </a:bodyPr>
          <a:lstStyle/>
          <a:p>
            <a:r>
              <a:rPr lang="en-US" dirty="0">
                <a:solidFill>
                  <a:schemeClr val="accent1">
                    <a:lumMod val="75000"/>
                  </a:schemeClr>
                </a:solidFill>
              </a:rPr>
              <a:t>Region list: </a:t>
            </a:r>
          </a:p>
          <a:p>
            <a:pPr lvl="1"/>
            <a:endParaRPr lang="en-US" dirty="0"/>
          </a:p>
        </p:txBody>
      </p:sp>
      <p:sp>
        <p:nvSpPr>
          <p:cNvPr id="5" name="Content Placeholder 4">
            <a:extLst>
              <a:ext uri="{FF2B5EF4-FFF2-40B4-BE49-F238E27FC236}">
                <a16:creationId xmlns:a16="http://schemas.microsoft.com/office/drawing/2014/main" id="{40B0232D-57A2-2641-94C8-027533FE1D18}"/>
              </a:ext>
            </a:extLst>
          </p:cNvPr>
          <p:cNvSpPr>
            <a:spLocks noGrp="1"/>
          </p:cNvSpPr>
          <p:nvPr>
            <p:ph sz="half" idx="2"/>
          </p:nvPr>
        </p:nvSpPr>
        <p:spPr>
          <a:xfrm>
            <a:off x="3310218" y="1289555"/>
            <a:ext cx="2938910" cy="4246015"/>
          </a:xfrm>
        </p:spPr>
        <p:txBody>
          <a:bodyPr>
            <a:normAutofit/>
          </a:bodyPr>
          <a:lstStyle/>
          <a:p>
            <a:r>
              <a:rPr lang="en-US" dirty="0">
                <a:solidFill>
                  <a:schemeClr val="accent1">
                    <a:lumMod val="75000"/>
                  </a:schemeClr>
                </a:solidFill>
              </a:rPr>
              <a:t>Dimension list: </a:t>
            </a:r>
          </a:p>
          <a:p>
            <a:pPr lvl="1"/>
            <a:r>
              <a:rPr lang="en-US" dirty="0"/>
              <a:t>1: </a:t>
            </a:r>
            <a:r>
              <a:rPr lang="en-US" i="1" dirty="0"/>
              <a:t>cultural heritage and events</a:t>
            </a:r>
            <a:endParaRPr lang="en-US" dirty="0"/>
          </a:p>
          <a:p>
            <a:pPr lvl="1"/>
            <a:r>
              <a:rPr lang="en-US" dirty="0"/>
              <a:t>2: </a:t>
            </a:r>
            <a:r>
              <a:rPr lang="en-US" i="1" dirty="0"/>
              <a:t>natural resources and sustainability</a:t>
            </a:r>
            <a:endParaRPr lang="en-US" dirty="0"/>
          </a:p>
          <a:p>
            <a:pPr lvl="1"/>
            <a:r>
              <a:rPr lang="en-US" dirty="0"/>
              <a:t>3: </a:t>
            </a:r>
            <a:r>
              <a:rPr lang="en-US" i="1" dirty="0"/>
              <a:t>human resources and tourism-related workforce development</a:t>
            </a:r>
            <a:endParaRPr lang="en-US" dirty="0"/>
          </a:p>
          <a:p>
            <a:pPr lvl="1"/>
            <a:r>
              <a:rPr lang="en-US" dirty="0"/>
              <a:t>4:</a:t>
            </a:r>
            <a:r>
              <a:rPr lang="en-US" i="1" dirty="0"/>
              <a:t> tourism infrastructure</a:t>
            </a:r>
            <a:endParaRPr lang="en-US" dirty="0"/>
          </a:p>
          <a:p>
            <a:pPr lvl="1"/>
            <a:r>
              <a:rPr lang="en-US" dirty="0"/>
              <a:t>5: </a:t>
            </a:r>
            <a:r>
              <a:rPr lang="en-US" i="1" dirty="0"/>
              <a:t>tourism mobility and transportation infrastructure</a:t>
            </a:r>
            <a:endParaRPr lang="en-US" dirty="0"/>
          </a:p>
          <a:p>
            <a:endParaRPr lang="en-US" dirty="0"/>
          </a:p>
        </p:txBody>
      </p:sp>
      <p:pic>
        <p:nvPicPr>
          <p:cNvPr id="4" name="Picture 3">
            <a:extLst>
              <a:ext uri="{FF2B5EF4-FFF2-40B4-BE49-F238E27FC236}">
                <a16:creationId xmlns:a16="http://schemas.microsoft.com/office/drawing/2014/main" id="{FA59FE4E-5232-9343-99BB-280335D72C36}"/>
              </a:ext>
            </a:extLst>
          </p:cNvPr>
          <p:cNvPicPr>
            <a:picLocks noChangeAspect="1"/>
          </p:cNvPicPr>
          <p:nvPr/>
        </p:nvPicPr>
        <p:blipFill>
          <a:blip r:embed="rId2"/>
          <a:stretch>
            <a:fillRect/>
          </a:stretch>
        </p:blipFill>
        <p:spPr>
          <a:xfrm>
            <a:off x="984152" y="1725570"/>
            <a:ext cx="1892300" cy="3810000"/>
          </a:xfrm>
          <a:prstGeom prst="rect">
            <a:avLst/>
          </a:prstGeom>
        </p:spPr>
      </p:pic>
      <p:sp>
        <p:nvSpPr>
          <p:cNvPr id="6" name="Content Placeholder 4">
            <a:extLst>
              <a:ext uri="{FF2B5EF4-FFF2-40B4-BE49-F238E27FC236}">
                <a16:creationId xmlns:a16="http://schemas.microsoft.com/office/drawing/2014/main" id="{D8BDCB7D-60E4-8943-9C53-7866C6B2B15D}"/>
              </a:ext>
            </a:extLst>
          </p:cNvPr>
          <p:cNvSpPr txBox="1">
            <a:spLocks/>
          </p:cNvSpPr>
          <p:nvPr/>
        </p:nvSpPr>
        <p:spPr>
          <a:xfrm>
            <a:off x="5770477" y="1289555"/>
            <a:ext cx="2897926" cy="424601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a:p>
            <a:pPr lvl="1"/>
            <a:r>
              <a:rPr lang="en-US" dirty="0"/>
              <a:t>6: </a:t>
            </a:r>
            <a:r>
              <a:rPr lang="en-US" i="1" dirty="0"/>
              <a:t>tourism-related services </a:t>
            </a:r>
          </a:p>
          <a:p>
            <a:pPr lvl="1"/>
            <a:r>
              <a:rPr lang="en-US" dirty="0"/>
              <a:t>7: </a:t>
            </a:r>
            <a:r>
              <a:rPr lang="en-US" i="1" dirty="0"/>
              <a:t>security and safety </a:t>
            </a:r>
          </a:p>
          <a:p>
            <a:pPr lvl="1"/>
            <a:r>
              <a:rPr lang="en-US" dirty="0"/>
              <a:t>8: </a:t>
            </a:r>
            <a:r>
              <a:rPr lang="en-US" i="1" dirty="0"/>
              <a:t>economic performance </a:t>
            </a:r>
          </a:p>
          <a:p>
            <a:pPr lvl="1"/>
            <a:r>
              <a:rPr lang="en-US" dirty="0"/>
              <a:t>9:</a:t>
            </a:r>
            <a:r>
              <a:rPr lang="en-US" i="1" dirty="0"/>
              <a:t> tourism promotion </a:t>
            </a:r>
          </a:p>
          <a:p>
            <a:pPr lvl="1"/>
            <a:r>
              <a:rPr lang="en-US" dirty="0"/>
              <a:t>10: </a:t>
            </a:r>
            <a:r>
              <a:rPr lang="en-US" i="1" dirty="0"/>
              <a:t>governmental involvement and efficiency</a:t>
            </a:r>
            <a:endParaRPr lang="en-US" dirty="0"/>
          </a:p>
        </p:txBody>
      </p:sp>
    </p:spTree>
    <p:extLst>
      <p:ext uri="{BB962C8B-B14F-4D97-AF65-F5344CB8AC3E}">
        <p14:creationId xmlns:p14="http://schemas.microsoft.com/office/powerpoint/2010/main" val="130746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EB92-1F4C-A149-8791-5AE16B023649}"/>
              </a:ext>
            </a:extLst>
          </p:cNvPr>
          <p:cNvSpPr>
            <a:spLocks noGrp="1"/>
          </p:cNvSpPr>
          <p:nvPr>
            <p:ph type="title"/>
          </p:nvPr>
        </p:nvSpPr>
        <p:spPr/>
        <p:txBody>
          <a:bodyPr/>
          <a:lstStyle/>
          <a:p>
            <a:r>
              <a:rPr lang="en-US" dirty="0"/>
              <a:t>PCA Analysis </a:t>
            </a:r>
          </a:p>
        </p:txBody>
      </p:sp>
      <p:pic>
        <p:nvPicPr>
          <p:cNvPr id="4" name="Content Placeholder 3">
            <a:extLst>
              <a:ext uri="{FF2B5EF4-FFF2-40B4-BE49-F238E27FC236}">
                <a16:creationId xmlns:a16="http://schemas.microsoft.com/office/drawing/2014/main" id="{C4E68195-6261-DD40-8221-9CF3D5CFF84D}"/>
              </a:ext>
            </a:extLst>
          </p:cNvPr>
          <p:cNvPicPr>
            <a:picLocks noGrp="1" noChangeAspect="1"/>
          </p:cNvPicPr>
          <p:nvPr>
            <p:ph idx="1"/>
          </p:nvPr>
        </p:nvPicPr>
        <p:blipFill>
          <a:blip r:embed="rId2"/>
          <a:stretch>
            <a:fillRect/>
          </a:stretch>
        </p:blipFill>
        <p:spPr>
          <a:xfrm>
            <a:off x="677334" y="1270000"/>
            <a:ext cx="8042920" cy="3593645"/>
          </a:xfrm>
          <a:prstGeom prst="rect">
            <a:avLst/>
          </a:prstGeom>
        </p:spPr>
      </p:pic>
      <p:pic>
        <p:nvPicPr>
          <p:cNvPr id="5" name="Picture 4">
            <a:extLst>
              <a:ext uri="{FF2B5EF4-FFF2-40B4-BE49-F238E27FC236}">
                <a16:creationId xmlns:a16="http://schemas.microsoft.com/office/drawing/2014/main" id="{EC8A1C51-F6B3-DC4A-81BE-9313D6208C46}"/>
              </a:ext>
            </a:extLst>
          </p:cNvPr>
          <p:cNvPicPr>
            <a:picLocks noChangeAspect="1"/>
          </p:cNvPicPr>
          <p:nvPr/>
        </p:nvPicPr>
        <p:blipFill>
          <a:blip r:embed="rId3"/>
          <a:stretch>
            <a:fillRect/>
          </a:stretch>
        </p:blipFill>
        <p:spPr>
          <a:xfrm>
            <a:off x="677334" y="5016045"/>
            <a:ext cx="8042920" cy="832385"/>
          </a:xfrm>
          <a:prstGeom prst="rect">
            <a:avLst/>
          </a:prstGeom>
        </p:spPr>
      </p:pic>
    </p:spTree>
    <p:extLst>
      <p:ext uri="{BB962C8B-B14F-4D97-AF65-F5344CB8AC3E}">
        <p14:creationId xmlns:p14="http://schemas.microsoft.com/office/powerpoint/2010/main" val="399422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80F2-27B0-B345-A6DA-E7FAF6424D2A}"/>
              </a:ext>
            </a:extLst>
          </p:cNvPr>
          <p:cNvSpPr>
            <a:spLocks noGrp="1"/>
          </p:cNvSpPr>
          <p:nvPr>
            <p:ph type="title"/>
          </p:nvPr>
        </p:nvSpPr>
        <p:spPr/>
        <p:txBody>
          <a:bodyPr/>
          <a:lstStyle/>
          <a:p>
            <a:r>
              <a:rPr lang="en-US" dirty="0"/>
              <a:t>PCA Result </a:t>
            </a:r>
          </a:p>
        </p:txBody>
      </p:sp>
      <p:pic>
        <p:nvPicPr>
          <p:cNvPr id="4" name="Content Placeholder 3">
            <a:extLst>
              <a:ext uri="{FF2B5EF4-FFF2-40B4-BE49-F238E27FC236}">
                <a16:creationId xmlns:a16="http://schemas.microsoft.com/office/drawing/2014/main" id="{229D6BCB-EC10-724C-ACC3-A37BE32666D1}"/>
              </a:ext>
            </a:extLst>
          </p:cNvPr>
          <p:cNvPicPr>
            <a:picLocks noGrp="1" noChangeAspect="1"/>
          </p:cNvPicPr>
          <p:nvPr>
            <p:ph idx="1"/>
          </p:nvPr>
        </p:nvPicPr>
        <p:blipFill>
          <a:blip r:embed="rId2"/>
          <a:stretch>
            <a:fillRect/>
          </a:stretch>
        </p:blipFill>
        <p:spPr>
          <a:xfrm>
            <a:off x="139487" y="1270000"/>
            <a:ext cx="5611921" cy="5204706"/>
          </a:xfrm>
          <a:prstGeom prst="rect">
            <a:avLst/>
          </a:prstGeom>
        </p:spPr>
      </p:pic>
      <p:pic>
        <p:nvPicPr>
          <p:cNvPr id="5" name="Picture 4">
            <a:extLst>
              <a:ext uri="{FF2B5EF4-FFF2-40B4-BE49-F238E27FC236}">
                <a16:creationId xmlns:a16="http://schemas.microsoft.com/office/drawing/2014/main" id="{829C8A37-2814-FE4E-9B2C-37A09A1694B4}"/>
              </a:ext>
            </a:extLst>
          </p:cNvPr>
          <p:cNvPicPr>
            <a:picLocks noChangeAspect="1"/>
          </p:cNvPicPr>
          <p:nvPr/>
        </p:nvPicPr>
        <p:blipFill>
          <a:blip r:embed="rId3"/>
          <a:stretch>
            <a:fillRect/>
          </a:stretch>
        </p:blipFill>
        <p:spPr>
          <a:xfrm>
            <a:off x="5751408" y="1270000"/>
            <a:ext cx="6440592" cy="5272230"/>
          </a:xfrm>
          <a:prstGeom prst="rect">
            <a:avLst/>
          </a:prstGeom>
        </p:spPr>
      </p:pic>
    </p:spTree>
    <p:extLst>
      <p:ext uri="{BB962C8B-B14F-4D97-AF65-F5344CB8AC3E}">
        <p14:creationId xmlns:p14="http://schemas.microsoft.com/office/powerpoint/2010/main" val="158300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0BAA-928F-A548-872E-83A034C99559}"/>
              </a:ext>
            </a:extLst>
          </p:cNvPr>
          <p:cNvSpPr>
            <a:spLocks noGrp="1"/>
          </p:cNvSpPr>
          <p:nvPr>
            <p:ph type="title"/>
          </p:nvPr>
        </p:nvSpPr>
        <p:spPr/>
        <p:txBody>
          <a:bodyPr>
            <a:normAutofit/>
          </a:bodyPr>
          <a:lstStyle/>
          <a:p>
            <a:r>
              <a:rPr lang="en-US" sz="3200" dirty="0"/>
              <a:t>Score for Each Region from Dimension 1-10</a:t>
            </a:r>
          </a:p>
        </p:txBody>
      </p:sp>
      <p:pic>
        <p:nvPicPr>
          <p:cNvPr id="1026" name="Picture 2" descr="https://lh4.googleusercontent.com/DpiaDYlCn7227jHL2QiboGeRWr7D-bUVS7kYuN5BvDDVygKzWwdAqnGkkgmZZrLYHlKQsekwgIFfTkfSkn84t-gcpxqsvshAT-teclXODyv3D17zhPJ7v6DGDRwmrBuEKQJHNao2">
            <a:extLst>
              <a:ext uri="{FF2B5EF4-FFF2-40B4-BE49-F238E27FC236}">
                <a16:creationId xmlns:a16="http://schemas.microsoft.com/office/drawing/2014/main" id="{30DE6FC6-0FE8-E642-A391-D5355D382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270000"/>
            <a:ext cx="8596668" cy="439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2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71CA-1E4F-9040-9599-0D1A649187BC}"/>
              </a:ext>
            </a:extLst>
          </p:cNvPr>
          <p:cNvSpPr>
            <a:spLocks noGrp="1"/>
          </p:cNvSpPr>
          <p:nvPr>
            <p:ph type="title"/>
          </p:nvPr>
        </p:nvSpPr>
        <p:spPr/>
        <p:txBody>
          <a:bodyPr/>
          <a:lstStyle/>
          <a:p>
            <a:r>
              <a:rPr lang="en-US" dirty="0"/>
              <a:t>Overall Score Visualization </a:t>
            </a:r>
          </a:p>
        </p:txBody>
      </p:sp>
      <p:pic>
        <p:nvPicPr>
          <p:cNvPr id="4" name="Content Placeholder 3">
            <a:extLst>
              <a:ext uri="{FF2B5EF4-FFF2-40B4-BE49-F238E27FC236}">
                <a16:creationId xmlns:a16="http://schemas.microsoft.com/office/drawing/2014/main" id="{F7FD7721-B618-EF46-912B-78C2C5FC67E3}"/>
              </a:ext>
            </a:extLst>
          </p:cNvPr>
          <p:cNvPicPr>
            <a:picLocks noGrp="1" noChangeAspect="1"/>
          </p:cNvPicPr>
          <p:nvPr>
            <p:ph idx="1"/>
          </p:nvPr>
        </p:nvPicPr>
        <p:blipFill>
          <a:blip r:embed="rId2"/>
          <a:stretch>
            <a:fillRect/>
          </a:stretch>
        </p:blipFill>
        <p:spPr>
          <a:xfrm>
            <a:off x="677334" y="1270000"/>
            <a:ext cx="8057612" cy="6710570"/>
          </a:xfrm>
          <a:prstGeom prst="rect">
            <a:avLst/>
          </a:prstGeom>
        </p:spPr>
      </p:pic>
    </p:spTree>
    <p:extLst>
      <p:ext uri="{BB962C8B-B14F-4D97-AF65-F5344CB8AC3E}">
        <p14:creationId xmlns:p14="http://schemas.microsoft.com/office/powerpoint/2010/main" val="166389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2945-0DB8-294B-A6AC-E2296F72536C}"/>
              </a:ext>
            </a:extLst>
          </p:cNvPr>
          <p:cNvSpPr>
            <a:spLocks noGrp="1"/>
          </p:cNvSpPr>
          <p:nvPr>
            <p:ph type="title"/>
          </p:nvPr>
        </p:nvSpPr>
        <p:spPr/>
        <p:txBody>
          <a:bodyPr/>
          <a:lstStyle/>
          <a:p>
            <a:r>
              <a:rPr lang="en-US" dirty="0"/>
              <a:t>Region 1: Los Lagos</a:t>
            </a:r>
            <a:br>
              <a:rPr lang="en-US" dirty="0"/>
            </a:br>
            <a:endParaRPr lang="en-US" dirty="0"/>
          </a:p>
        </p:txBody>
      </p:sp>
      <p:sp>
        <p:nvSpPr>
          <p:cNvPr id="3" name="Content Placeholder 2">
            <a:extLst>
              <a:ext uri="{FF2B5EF4-FFF2-40B4-BE49-F238E27FC236}">
                <a16:creationId xmlns:a16="http://schemas.microsoft.com/office/drawing/2014/main" id="{E81CC684-866C-7E45-9426-6DFAF251F735}"/>
              </a:ext>
            </a:extLst>
          </p:cNvPr>
          <p:cNvSpPr>
            <a:spLocks noGrp="1"/>
          </p:cNvSpPr>
          <p:nvPr>
            <p:ph sz="half" idx="1"/>
          </p:nvPr>
        </p:nvSpPr>
        <p:spPr>
          <a:xfrm>
            <a:off x="677334" y="1458061"/>
            <a:ext cx="4496832" cy="5132309"/>
          </a:xfrm>
        </p:spPr>
        <p:txBody>
          <a:bodyPr>
            <a:normAutofit fontScale="92500" lnSpcReduction="20000"/>
          </a:bodyPr>
          <a:lstStyle/>
          <a:p>
            <a:r>
              <a:rPr lang="en-US" dirty="0"/>
              <a:t>Los Lagos Region contains the country's second largest island, </a:t>
            </a:r>
            <a:r>
              <a:rPr lang="en-US" dirty="0" err="1"/>
              <a:t>Chiloé</a:t>
            </a:r>
            <a:r>
              <a:rPr lang="en-US" dirty="0"/>
              <a:t>, and the second largest lake, </a:t>
            </a:r>
            <a:r>
              <a:rPr lang="en-US" dirty="0" err="1"/>
              <a:t>Llanquihue</a:t>
            </a:r>
            <a:r>
              <a:rPr lang="en-US" dirty="0"/>
              <a:t> in Chile. There are many natural sites such as islands and peninsulas. Travelling by ferries and cruises is a better choice for most tourists. Also, hot springs and recreational fishing are popular offers. According to the analysis, the proportion oriented towards tourism is the highest among all the regions. Also, the tourism infrastructure is mature in this region. For instance, the number of establishments with a tourist-related certification is significantly high. Thus, Los Lagos is a perfect tourist attraction with a good integration of nature and humanities. However, from the second analysis, we can see that the score of tourism-related service, security, and tourism promotion are quite low. Thus, the government should pay more attention to let tourists better know this beautiful region.</a:t>
            </a:r>
          </a:p>
        </p:txBody>
      </p:sp>
      <p:pic>
        <p:nvPicPr>
          <p:cNvPr id="5" name="Content Placeholder 4">
            <a:extLst>
              <a:ext uri="{FF2B5EF4-FFF2-40B4-BE49-F238E27FC236}">
                <a16:creationId xmlns:a16="http://schemas.microsoft.com/office/drawing/2014/main" id="{3E294F42-91F1-C343-B968-C23411A34BD5}"/>
              </a:ext>
            </a:extLst>
          </p:cNvPr>
          <p:cNvPicPr>
            <a:picLocks noGrp="1" noChangeAspect="1"/>
          </p:cNvPicPr>
          <p:nvPr>
            <p:ph sz="half" idx="2"/>
          </p:nvPr>
        </p:nvPicPr>
        <p:blipFill>
          <a:blip r:embed="rId2"/>
          <a:stretch>
            <a:fillRect/>
          </a:stretch>
        </p:blipFill>
        <p:spPr>
          <a:xfrm>
            <a:off x="5427805" y="1458062"/>
            <a:ext cx="4563688" cy="5147555"/>
          </a:xfrm>
          <a:prstGeom prst="rect">
            <a:avLst/>
          </a:prstGeom>
        </p:spPr>
      </p:pic>
    </p:spTree>
    <p:extLst>
      <p:ext uri="{BB962C8B-B14F-4D97-AF65-F5344CB8AC3E}">
        <p14:creationId xmlns:p14="http://schemas.microsoft.com/office/powerpoint/2010/main" val="2949815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2945-0DB8-294B-A6AC-E2296F72536C}"/>
              </a:ext>
            </a:extLst>
          </p:cNvPr>
          <p:cNvSpPr>
            <a:spLocks noGrp="1"/>
          </p:cNvSpPr>
          <p:nvPr>
            <p:ph type="title"/>
          </p:nvPr>
        </p:nvSpPr>
        <p:spPr/>
        <p:txBody>
          <a:bodyPr/>
          <a:lstStyle/>
          <a:p>
            <a:r>
              <a:rPr lang="en-US" dirty="0"/>
              <a:t>Region 2: Valparaíso</a:t>
            </a:r>
            <a:br>
              <a:rPr lang="en-US" dirty="0"/>
            </a:br>
            <a:endParaRPr lang="en-US" dirty="0"/>
          </a:p>
        </p:txBody>
      </p:sp>
      <p:sp>
        <p:nvSpPr>
          <p:cNvPr id="3" name="Content Placeholder 2">
            <a:extLst>
              <a:ext uri="{FF2B5EF4-FFF2-40B4-BE49-F238E27FC236}">
                <a16:creationId xmlns:a16="http://schemas.microsoft.com/office/drawing/2014/main" id="{E81CC684-866C-7E45-9426-6DFAF251F735}"/>
              </a:ext>
            </a:extLst>
          </p:cNvPr>
          <p:cNvSpPr>
            <a:spLocks noGrp="1"/>
          </p:cNvSpPr>
          <p:nvPr>
            <p:ph sz="half" idx="1"/>
          </p:nvPr>
        </p:nvSpPr>
        <p:spPr>
          <a:xfrm>
            <a:off x="677334" y="1458061"/>
            <a:ext cx="4496832" cy="5132309"/>
          </a:xfrm>
        </p:spPr>
        <p:txBody>
          <a:bodyPr>
            <a:normAutofit fontScale="77500" lnSpcReduction="20000"/>
          </a:bodyPr>
          <a:lstStyle/>
          <a:p>
            <a:r>
              <a:rPr lang="en-US" dirty="0"/>
              <a:t>As the second-largest metropolitan area in the country, Valparaíso is a seaport, naval base and educational center in Chile. Today, many thousands of tourists visit Valparaíso from around the world to enjoy the city's labyrinth of cobbled alleys and colorful buildings. Valparaíso also receives growing attention from cruise ships that visit during the South American summer. It has the most amount of beaches. The main positive economic impacts of coastal tourism are contributions to government revenues, foreign exchange earnings, generation of employment, and business opportunities. However, massive influxes of tourists, often to a relatively small area, have a negative impact on the local environment. They add to the pollution, waste, and water needs of the local population, putting local infrastructure and habitats under enormous pressure. Especially reflected by the analysis, the number of environmental complaints is high in this region and the government should put more money to solve the environmental issues. Also, Valparaíso has the second high score besides </a:t>
            </a:r>
            <a:r>
              <a:rPr lang="en-US" dirty="0" err="1"/>
              <a:t>Metropolitana</a:t>
            </a:r>
            <a:r>
              <a:rPr lang="en-US" dirty="0"/>
              <a:t> in the 6-10 dimension analysis. However, tourism promotion of this area is not enough. Thus, government should pay more attention and grant more funds on this area.</a:t>
            </a:r>
          </a:p>
        </p:txBody>
      </p:sp>
      <p:pic>
        <p:nvPicPr>
          <p:cNvPr id="4" name="Picture 3">
            <a:extLst>
              <a:ext uri="{FF2B5EF4-FFF2-40B4-BE49-F238E27FC236}">
                <a16:creationId xmlns:a16="http://schemas.microsoft.com/office/drawing/2014/main" id="{975F3B4A-6A1F-F141-A240-ED83A36D5E3D}"/>
              </a:ext>
            </a:extLst>
          </p:cNvPr>
          <p:cNvPicPr>
            <a:picLocks noChangeAspect="1"/>
          </p:cNvPicPr>
          <p:nvPr/>
        </p:nvPicPr>
        <p:blipFill>
          <a:blip r:embed="rId2"/>
          <a:stretch>
            <a:fillRect/>
          </a:stretch>
        </p:blipFill>
        <p:spPr>
          <a:xfrm>
            <a:off x="5435657" y="1458061"/>
            <a:ext cx="4522381" cy="5136089"/>
          </a:xfrm>
          <a:prstGeom prst="rect">
            <a:avLst/>
          </a:prstGeom>
        </p:spPr>
      </p:pic>
      <p:sp>
        <p:nvSpPr>
          <p:cNvPr id="7" name="Content Placeholder 6">
            <a:extLst>
              <a:ext uri="{FF2B5EF4-FFF2-40B4-BE49-F238E27FC236}">
                <a16:creationId xmlns:a16="http://schemas.microsoft.com/office/drawing/2014/main" id="{019971A3-3AE5-0B47-8D9A-9E0B5909F386}"/>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3744603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{44F6DB06-0A47-F746-9871-36C77DEB9B15}tf10001060</Template>
  <TotalTime>834</TotalTime>
  <Words>835</Words>
  <Application>Microsoft Macintosh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Wingdings 3</vt:lpstr>
      <vt:lpstr>Facet</vt:lpstr>
      <vt:lpstr>Chile's Tourism Regions</vt:lpstr>
      <vt:lpstr>Improve the Tourism Industry in Chile</vt:lpstr>
      <vt:lpstr>Data </vt:lpstr>
      <vt:lpstr>PCA Analysis </vt:lpstr>
      <vt:lpstr>PCA Result </vt:lpstr>
      <vt:lpstr>Score for Each Region from Dimension 1-10</vt:lpstr>
      <vt:lpstr>Overall Score Visualization </vt:lpstr>
      <vt:lpstr>Region 1: Los Lagos </vt:lpstr>
      <vt:lpstr>Region 2: Valparaíso </vt:lpstr>
      <vt:lpstr>Dimension 1: Cultural Heritage and Events</vt:lpstr>
      <vt:lpstr>Dimension 2: Tourism Infrastructure </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Chile's Tourism Regions</dc:title>
  <dc:creator>manjh0626@gmail.com</dc:creator>
  <cp:lastModifiedBy>manjh0626@gmail.com</cp:lastModifiedBy>
  <cp:revision>9</cp:revision>
  <dcterms:created xsi:type="dcterms:W3CDTF">2020-11-15T08:23:15Z</dcterms:created>
  <dcterms:modified xsi:type="dcterms:W3CDTF">2020-11-15T22:17:53Z</dcterms:modified>
</cp:coreProperties>
</file>